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6" r:id="rId9"/>
    <p:sldId id="267" r:id="rId10"/>
    <p:sldId id="281" r:id="rId11"/>
    <p:sldId id="268" r:id="rId12"/>
    <p:sldId id="269" r:id="rId13"/>
    <p:sldId id="271" r:id="rId14"/>
    <p:sldId id="276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 autoAdjust="0"/>
    <p:restoredTop sz="94510"/>
  </p:normalViewPr>
  <p:slideViewPr>
    <p:cSldViewPr>
      <p:cViewPr>
        <p:scale>
          <a:sx n="117" d="100"/>
          <a:sy n="117" d="100"/>
        </p:scale>
        <p:origin x="-142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D0393DD5-EF43-4788-9578-6BB2EC0261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74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12B6-EC25-4665-BFB1-96E15B1C14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80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8729AC02-E8FB-4BA9-ADF9-ADE541A4F6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E3B5EBAE-A4CB-4196-81B2-1829586F52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82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F7A1E870-184C-4C0F-9733-8DD46DE0D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85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B8984-EBA4-42EF-860B-B5631918BE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55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AF277CB-9C8D-4952-81EA-8BD530C859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222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B109-1DB4-4D70-9390-10E9B88F82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045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27B6DEC9-5814-4761-9977-74E466F5B7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1BBC9-5A5D-4761-989C-58990AAE1F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9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F87613AC-3602-4EB5-B2DD-9766AC52B3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7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1F501-D34B-478A-AE85-1831740E74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41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BE5C-44FA-47CB-A118-B732F55EEA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676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50BF-8A18-4444-8DCA-7E685335ED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73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CC58-6543-4BA6-AFF4-378C9573C9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50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CE454-A9BD-45F8-B556-A8DAA17E10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5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B3E9-8529-4DF5-B5A8-F5CA0900D9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71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3F87AE7F-F26A-4543-B726-3A573C5CBC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16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7" r:id="rId11"/>
    <p:sldLayoutId id="2147483818" r:id="rId12"/>
    <p:sldLayoutId id="2147483819" r:id="rId13"/>
    <p:sldLayoutId id="2147483812" r:id="rId14"/>
    <p:sldLayoutId id="2147483813" r:id="rId15"/>
    <p:sldLayoutId id="2147483814" r:id="rId16"/>
    <p:sldLayoutId id="2147483820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hyperlink" Target="https://www.poissonrouge.com/" TargetMode="External"/><Relationship Id="rId7" Type="http://schemas.openxmlformats.org/officeDocument/2006/relationships/hyperlink" Target="https://www.topmarks.co.uk/" TargetMode="External"/><Relationship Id="rId12" Type="http://schemas.openxmlformats.org/officeDocument/2006/relationships/image" Target="../media/image39.tiff"/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zone.co.uk/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nrich.maths.org/early-years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://www.crickweb.co.uk/Early-Years.html" TargetMode="External"/><Relationship Id="rId9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349500"/>
            <a:ext cx="8642350" cy="1512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Early Years </a:t>
            </a:r>
            <a:b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Maths Information Meeting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5113" y="6092825"/>
            <a:ext cx="6400800" cy="7207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 2021/2022</a:t>
            </a:r>
          </a:p>
        </p:txBody>
      </p:sp>
      <p:pic>
        <p:nvPicPr>
          <p:cNvPr id="19459" name="Picture 5" descr="math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38600"/>
            <a:ext cx="2054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tapemeasure-02-3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16494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Basic_sha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03713"/>
            <a:ext cx="22129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2057400"/>
            <a:ext cx="7956550" cy="6002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/>
              <a:t>It is important that children develop positive attitudes and interests in mathematics, look for patterns and relationships, spot connections, ‘have a go’, talk to adults and peers about what they notice and </a:t>
            </a:r>
            <a:r>
              <a:rPr lang="en-GB" sz="3200" b="1" dirty="0"/>
              <a:t>not be afraid to make mistakes.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i="1" dirty="0"/>
              <a:t>EYFS Framework 2021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6962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8000" smtClean="0">
                <a:latin typeface="Segoe UI" pitchFamily="34" charset="0"/>
                <a:cs typeface="Segoe UI" pitchFamily="34" charset="0"/>
              </a:rPr>
              <a:t>How can you help at home?</a:t>
            </a:r>
          </a:p>
        </p:txBody>
      </p:sp>
      <p:pic>
        <p:nvPicPr>
          <p:cNvPr id="29698" name="Picture 4" descr="Baking With My Kids Reminds Me Life Is Messy But Wonderful, Too | Better  Homes &amp;amp; Gar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0576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Maths is about everyday life!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575"/>
            <a:ext cx="7696200" cy="41052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Maths is about everyday life. We can’t do such things as shopping, cooking, telling the time, fitting flat pack furniture together, etc. without using our mathematical skills and knowledge. </a:t>
            </a:r>
            <a:endParaRPr lang="en-GB" sz="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Maths is everywhere and it doesn’t happen just at school or nursery.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There are opportunities for children’s maths development everywhere.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chemeClr val="folHlin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the home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chemeClr val="folHlin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the garden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chemeClr val="folHlin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 the shops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chemeClr val="folHlin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 the way to school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chemeClr val="folHlin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 the park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000" dirty="0">
                <a:latin typeface="Letter-join 40" pitchFamily="50" charset="0"/>
              </a:rPr>
              <a:t> 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000" dirty="0">
                <a:latin typeface="Letter-join 40" pitchFamily="50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15213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Maths is fun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7920037" cy="482441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We can develop a positive attitude to maths by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making it fun too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 the steps as we go up or down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 at the house numbers or bus numbers while in the street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 the table-how many cups etc. do we need?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Match pairs of socks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Brush long or short hair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 at how tall the flowers grow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en-US">
                <a:solidFill>
                  <a:schemeClr val="folHlin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 number nursery rhymes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The most important thing to remember is that it should be FUN!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199313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Kitchen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Let your child help to bake/cook.</a:t>
            </a:r>
          </a:p>
          <a:p>
            <a:pPr eaLnBrk="1" hangingPunct="1"/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What size pan do we need?</a:t>
            </a:r>
          </a:p>
          <a:p>
            <a:pPr eaLnBrk="1" hangingPunct="1"/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How many more pieces of cake do we need?</a:t>
            </a:r>
          </a:p>
          <a:p>
            <a:pPr eaLnBrk="1" hangingPunct="1"/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What shape is the cake?</a:t>
            </a:r>
          </a:p>
        </p:txBody>
      </p:sp>
      <p:pic>
        <p:nvPicPr>
          <p:cNvPr id="32771" name="Picture 4" descr="j0232126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15843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2772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1511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2773" name="Picture 7" descr="j0112738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92600"/>
            <a:ext cx="230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Shopping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341438"/>
            <a:ext cx="7696200" cy="4144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Are these the same size?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Do we need a whole or half?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What number is the bus?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Is the bag heavier or lighter?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altLang="en-US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800">
                <a:latin typeface="Segoe UI" panose="020B0502040204020203" pitchFamily="34" charset="0"/>
                <a:cs typeface="Segoe UI" panose="020B0502040204020203" pitchFamily="34" charset="0"/>
              </a:rPr>
              <a:t>Which coins will I need?</a:t>
            </a:r>
          </a:p>
        </p:txBody>
      </p:sp>
      <p:pic>
        <p:nvPicPr>
          <p:cNvPr id="33795" name="Picture 4" descr="fd00138_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549275"/>
            <a:ext cx="1511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3796" name="Picture 5" descr="j0112418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833563"/>
            <a:ext cx="13255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3797" name="Picture 6" descr="j0295618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876550"/>
            <a:ext cx="16557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3798" name="Picture 7" descr="j0211168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005263"/>
            <a:ext cx="12922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3799" name="Picture 8" descr="j041507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73688"/>
            <a:ext cx="12239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86650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Gardening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How many seed/bulbs for this hole?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the hole big enough for this plant?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Talk about ‘too long’ or ‘too tall’ when cutting string, bushes back.</a:t>
            </a:r>
          </a:p>
        </p:txBody>
      </p:sp>
      <p:pic>
        <p:nvPicPr>
          <p:cNvPr id="34819" name="Picture 4" descr="j018305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1008063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4820" name="Picture 5" descr="j039649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10810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4821" name="Picture 6" descr="j035161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76838"/>
            <a:ext cx="12334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15213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Pattern and shape in the environment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36838"/>
            <a:ext cx="7696200" cy="2849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Talk about shapes in patterns of everyday objects e.g. can you see the oblongs on the wall?</a:t>
            </a:r>
          </a:p>
          <a:p>
            <a:pPr eaLnBrk="1" hangingPunct="1"/>
            <a:endParaRPr lang="en-GB" altLang="en-US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What shape is the road sign?</a:t>
            </a:r>
          </a:p>
          <a:p>
            <a:pPr eaLnBrk="1" hangingPunct="1"/>
            <a:endParaRPr lang="en-GB" altLang="en-US" smtClean="0">
              <a:latin typeface="Letter-join 40" pitchFamily="50" charset="0"/>
            </a:endParaRPr>
          </a:p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35843" name="Picture 4" descr="j033410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3644900"/>
            <a:ext cx="10763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5844" name="Picture 5" descr="j0411358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89575"/>
            <a:ext cx="187166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5845" name="Picture 6" descr="bd00362_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3684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870700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Songs</a:t>
            </a: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696200" cy="4289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mtClean="0">
                <a:latin typeface="Segoe UI" pitchFamily="34" charset="0"/>
                <a:cs typeface="Segoe UI" pitchFamily="34" charset="0"/>
              </a:rPr>
              <a:t>Nursery rhymes and songs introduce lots of maths especially counting.</a:t>
            </a:r>
          </a:p>
          <a:p>
            <a:pPr eaLnBrk="1" hangingPunct="1">
              <a:buFontTx/>
              <a:buNone/>
            </a:pPr>
            <a:endParaRPr lang="en-GB" altLang="en-US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z="2400" smtClean="0">
                <a:latin typeface="Segoe UI" pitchFamily="34" charset="0"/>
                <a:cs typeface="Segoe UI" pitchFamily="34" charset="0"/>
              </a:rPr>
              <a:t>1,2,3,4,5, once I caught a fish alive…</a:t>
            </a:r>
          </a:p>
          <a:p>
            <a:pPr eaLnBrk="1" hangingPunct="1"/>
            <a:endParaRPr lang="en-GB" altLang="en-US" sz="240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z="2400" smtClean="0">
                <a:latin typeface="Segoe UI" pitchFamily="34" charset="0"/>
                <a:cs typeface="Segoe UI" pitchFamily="34" charset="0"/>
              </a:rPr>
              <a:t>5 little monkeys jumping on a bed…</a:t>
            </a:r>
          </a:p>
          <a:p>
            <a:pPr eaLnBrk="1" hangingPunct="1"/>
            <a:endParaRPr lang="en-GB" altLang="en-US" sz="240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z="2400" smtClean="0">
                <a:latin typeface="Segoe UI" pitchFamily="34" charset="0"/>
                <a:cs typeface="Segoe UI" pitchFamily="34" charset="0"/>
              </a:rPr>
              <a:t>10 fat sausages sizzling in a pan…</a:t>
            </a:r>
          </a:p>
        </p:txBody>
      </p:sp>
      <p:pic>
        <p:nvPicPr>
          <p:cNvPr id="36867" name="Picture 4" descr="j023328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349500"/>
            <a:ext cx="16557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6868" name="Picture 5" descr="j008420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59163"/>
            <a:ext cx="1090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6869" name="Picture 6" descr="j0215798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886325"/>
            <a:ext cx="187166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870700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Books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696200" cy="41449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Take about the sequence of events, what happens next?</a:t>
            </a:r>
          </a:p>
          <a:p>
            <a:pPr eaLnBrk="1" hangingPunct="1"/>
            <a:endParaRPr lang="en-GB" altLang="en-US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Is this the beginning, middle or end of the book?</a:t>
            </a:r>
          </a:p>
          <a:p>
            <a:pPr eaLnBrk="1" hangingPunct="1"/>
            <a:endParaRPr lang="en-GB" altLang="en-US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Where is the front or back of the book?</a:t>
            </a:r>
          </a:p>
        </p:txBody>
      </p:sp>
      <p:pic>
        <p:nvPicPr>
          <p:cNvPr id="37891" name="Picture 4" descr="j039816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41888"/>
            <a:ext cx="23764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8707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Aim OF THIS SESSION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696200" cy="3154363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To understand how we teach maths.</a:t>
            </a:r>
          </a:p>
          <a:p>
            <a:pPr eaLnBrk="1" hangingPunct="1"/>
            <a:endParaRPr lang="en-GB" altLang="en-US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GB" altLang="en-US" smtClean="0">
                <a:latin typeface="Segoe UI" pitchFamily="34" charset="0"/>
                <a:cs typeface="Segoe UI" pitchFamily="34" charset="0"/>
              </a:rPr>
              <a:t>To understand what is expected of  children by the end of EYFS.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6870700" cy="973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</a:t>
            </a: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Sort mugs, plates, cutlery when washing up.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Talk about full/empty and more/ less.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Use old plastic bottles, sieves, bowls etc. in the bath.</a:t>
            </a:r>
          </a:p>
        </p:txBody>
      </p:sp>
      <p:pic>
        <p:nvPicPr>
          <p:cNvPr id="38915" name="Picture 4" descr="fd01087_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12239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8916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724400"/>
            <a:ext cx="148272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8917" name="Picture 6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01800"/>
            <a:ext cx="14033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Clothes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Talk about too big or too small.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Talk about shapes, pattern and colour.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Point out numbers.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Count buttons on cardigans/shirts.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latin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latin typeface="Segoe UI" pitchFamily="34" charset="0"/>
                <a:cs typeface="Segoe UI" pitchFamily="34" charset="0"/>
              </a:rPr>
              <a:t>Sort pairs of socks and count in 2’s.</a:t>
            </a:r>
          </a:p>
        </p:txBody>
      </p:sp>
      <p:pic>
        <p:nvPicPr>
          <p:cNvPr id="39939" name="Picture 4" descr="j0232986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1341438"/>
            <a:ext cx="13176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9940" name="Picture 5" descr="j032077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14779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9941" name="Picture 6" descr="j0086640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16563"/>
            <a:ext cx="1511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  <p:pic>
        <p:nvPicPr>
          <p:cNvPr id="39942" name="Picture 7" descr="hh00796_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735388"/>
            <a:ext cx="9350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latin typeface="Segoe UI" panose="020B0502040204020203" pitchFamily="34" charset="0"/>
                <a:cs typeface="Segoe UI" panose="020B0502040204020203" pitchFamily="34" charset="0"/>
              </a:rPr>
              <a:t>Fun websites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696200" cy="50403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Some useful websites and online games for children- </a:t>
            </a:r>
            <a:endParaRPr lang="en-GB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http://www.ictgames.com/</a:t>
            </a:r>
            <a:endParaRPr lang="en-GB" sz="1800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https://www.poissonrouge.com/</a:t>
            </a: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http://www.crickweb.co.uk/Early-Years.html</a:t>
            </a: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http://nrich.maths.org/early-years</a:t>
            </a: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6"/>
              </a:rPr>
              <a:t>www.mathszone.co.uk</a:t>
            </a:r>
            <a:endParaRPr lang="en-GB" sz="4000" b="1" dirty="0">
              <a:solidFill>
                <a:srgbClr val="00B05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sz="9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1600" b="1" dirty="0">
                <a:latin typeface="Segoe UI" pitchFamily="34" charset="0"/>
                <a:ea typeface="Segoe UI" pitchFamily="34" charset="0"/>
                <a:cs typeface="Segoe UI" pitchFamily="34" charset="0"/>
                <a:hlinkClick r:id="rId7"/>
              </a:rPr>
              <a:t>https://www.topmarks.co.uk</a:t>
            </a:r>
            <a:endParaRPr lang="en-GB" sz="1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9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sz="9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Have fun!</a:t>
            </a:r>
            <a:r>
              <a:rPr lang="en-GB" sz="4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GB" sz="4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sz="1800" dirty="0"/>
              <a:t> 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23050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973138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29000"/>
            <a:ext cx="1343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113213"/>
            <a:ext cx="2381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745038"/>
            <a:ext cx="2590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76327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So how do we teach </a:t>
            </a:r>
            <a:br>
              <a:rPr lang="en-GB" altLang="en-US" u="sn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Maths the foundation stage?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000" smtClean="0"/>
          </a:p>
          <a:p>
            <a:pPr eaLnBrk="1" hangingPunct="1">
              <a:lnSpc>
                <a:spcPct val="80000"/>
              </a:lnSpc>
            </a:pPr>
            <a:endParaRPr lang="en-GB" altLang="en-US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Carpet session each day linked to White Rose Maths Scheme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Cross-curricular table top activities indoors and outdoors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Talk for learning during free play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Thinking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Self-discovery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Problem solving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Asking questions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Real-life learning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altLang="en-US" sz="2000" smtClean="0">
                <a:solidFill>
                  <a:schemeClr val="folHlink"/>
                </a:solidFill>
                <a:latin typeface="Segoe UI" pitchFamily="34" charset="0"/>
                <a:cs typeface="Segoe UI" pitchFamily="34" charset="0"/>
              </a:rPr>
              <a:t>Practical and engaging lessons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smtClean="0">
              <a:solidFill>
                <a:schemeClr val="folHlink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i="1" smtClean="0">
                <a:latin typeface="Segoe UI" pitchFamily="34" charset="0"/>
                <a:cs typeface="Segoe UI" pitchFamily="34" charset="0"/>
              </a:rPr>
              <a:t>‘I hear and I forget. I see and I remember. I do and I understand.’ </a:t>
            </a:r>
            <a:r>
              <a:rPr lang="en-GB" altLang="en-US" sz="2000" i="1" smtClean="0">
                <a:latin typeface="Segoe UI" pitchFamily="34" charset="0"/>
                <a:cs typeface="Segoe UI" pitchFamily="34" charset="0"/>
              </a:rPr>
              <a:t>(Chinese Proverb)</a:t>
            </a:r>
            <a:endParaRPr lang="en-GB" altLang="en-US" sz="2800" i="1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593725" y="1250950"/>
            <a:ext cx="7956550" cy="4068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8000" smtClean="0">
                <a:latin typeface="Segoe UI" pitchFamily="34" charset="0"/>
                <a:cs typeface="Segoe UI" pitchFamily="34" charset="0"/>
              </a:rPr>
              <a:t>Number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581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>
                <a:latin typeface="Segoe UI" panose="020B0502040204020203" pitchFamily="34" charset="0"/>
                <a:cs typeface="Segoe UI" panose="020B0502040204020203" pitchFamily="34" charset="0"/>
              </a:rPr>
              <a:t>What is expected of the children?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828800"/>
            <a:ext cx="8208963" cy="36576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/>
              <a:t>Children in reception will be</a:t>
            </a:r>
            <a:br>
              <a:rPr lang="en-GB" b="1" dirty="0"/>
            </a:br>
            <a:r>
              <a:rPr lang="en-GB" b="1" dirty="0"/>
              <a:t>learning to: 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HelveticaNeueLTPro"/>
              </a:rPr>
              <a:t>Count objects, actions and sounds. </a:t>
            </a:r>
            <a:endParaRPr lang="en-GB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Subitise.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Link the number symbol (numeral) with its cardinal number value.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Count beyond ten.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Compare numbers.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Understand the ‘one more than/one less than’ relationship between consecutive numbers.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Explore the composition of numbers to 10.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Automatically recall number bonds for numbers 0–5 and some to 10.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20713"/>
            <a:ext cx="7632700" cy="5688012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At the </a:t>
            </a:r>
            <a:r>
              <a:rPr lang="en-GB" altLang="en-US" sz="23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end of the Reception year</a:t>
            </a:r>
            <a:r>
              <a:rPr lang="en-GB" alt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, we assess children to these objectives and they will either be emerging, expected or exceeding.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Mathematics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ELG: Number </a:t>
            </a: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Children at the</a:t>
            </a:r>
            <a:r>
              <a:rPr lang="en-GB" b="1" dirty="0">
                <a:solidFill>
                  <a:srgbClr val="FF0000"/>
                </a:solidFill>
              </a:rPr>
              <a:t> expected </a:t>
            </a:r>
            <a:r>
              <a:rPr lang="en-GB" dirty="0">
                <a:solidFill>
                  <a:srgbClr val="FF0000"/>
                </a:solidFill>
              </a:rPr>
              <a:t>level of development will: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- Have a deep understanding of number to 10, including the composition of each number;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13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-  Subitise (recognise quantities without counting) up to 5;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-  Automatically recall (without reference to rhymes, counting or other aids) number bonds up to 5 (including subtraction facts) and some number bonds to 10, including double facts.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ELG: Numerical Patterns </a:t>
            </a: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Children at the</a:t>
            </a:r>
            <a:r>
              <a:rPr lang="en-GB" b="1" dirty="0">
                <a:solidFill>
                  <a:srgbClr val="FF0000"/>
                </a:solidFill>
              </a:rPr>
              <a:t> expected </a:t>
            </a:r>
            <a:r>
              <a:rPr lang="en-GB" dirty="0">
                <a:solidFill>
                  <a:srgbClr val="FF0000"/>
                </a:solidFill>
              </a:rPr>
              <a:t>level of development will: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-  Verbally count beyond 20, recognising the pattern of the counting system;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-  Compare quantities up to 10 in different contexts, recognising when one quantity is greater than, less than or the same as the other quantity;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-  Explore and represent patterns within numbers up to 10, including evens and odds, double facts and how quantities can be distributed equally.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300" dirty="0">
              <a:solidFill>
                <a:schemeClr val="folHlin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3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Exceeding</a:t>
            </a:r>
            <a:r>
              <a:rPr lang="en-GB" alt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- children estimate a number of objects and check quantities by counting to 20. They solve practical problems that involve combining groups of 2,5 or 10, or sharing into equal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706438"/>
            <a:ext cx="7696200" cy="2736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8000" smtClean="0">
                <a:latin typeface="Segoe UI" pitchFamily="34" charset="0"/>
                <a:cs typeface="Segoe UI" pitchFamily="34" charset="0"/>
              </a:rPr>
              <a:t>Shape, space and measure</a:t>
            </a:r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033713"/>
            <a:ext cx="26574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>
                <a:latin typeface="Segoe UI" panose="020B0502040204020203" pitchFamily="34" charset="0"/>
                <a:cs typeface="Segoe UI" panose="020B0502040204020203" pitchFamily="34" charset="0"/>
              </a:rPr>
              <a:t>What is expected of the children?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/>
              <a:t>Children in reception will be</a:t>
            </a:r>
            <a:br>
              <a:rPr lang="en-GB" b="1" dirty="0"/>
            </a:br>
            <a:r>
              <a:rPr lang="en-GB" b="1" dirty="0"/>
              <a:t>learning to: 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Select, rotate and manipulate shapes to develop spatial reasoning skills. 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Compose and decompose shapes so that children recognise a shape can have other shapes </a:t>
            </a:r>
            <a:r>
              <a:rPr lang="en-GB" i="1" dirty="0"/>
              <a:t>within </a:t>
            </a:r>
            <a:r>
              <a:rPr lang="en-GB" dirty="0"/>
              <a:t>it, just as numbers can. 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Continue, copy and create repeating patterns. 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Compare length, weight and capacity. 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76250"/>
            <a:ext cx="7270750" cy="5010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400" smtClean="0">
                <a:latin typeface="Segoe UI" pitchFamily="34" charset="0"/>
                <a:cs typeface="Segoe UI" pitchFamily="34" charset="0"/>
              </a:rPr>
              <a:t>Although children are expected to learn about Shape, Space and Measure in the foundation stage there is no final assessment for this area.</a:t>
            </a:r>
          </a:p>
          <a:p>
            <a:pPr eaLnBrk="1" hangingPunct="1"/>
            <a:endParaRPr lang="en-GB" altLang="en-US" sz="240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373313"/>
            <a:ext cx="2730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{E9B37B72-715E-6045-B906-5B4FDD36C60B}tf10001079</Template>
  <TotalTime>742</TotalTime>
  <Words>612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Century Gothic</vt:lpstr>
      <vt:lpstr>Arial</vt:lpstr>
      <vt:lpstr>Calibri</vt:lpstr>
      <vt:lpstr>Segoe UI</vt:lpstr>
      <vt:lpstr>Wingdings</vt:lpstr>
      <vt:lpstr>HelveticaNeueLTPro</vt:lpstr>
      <vt:lpstr>Letter-join 40</vt:lpstr>
      <vt:lpstr>Vapor Trail</vt:lpstr>
      <vt:lpstr>Early Years  Maths Information Meeting</vt:lpstr>
      <vt:lpstr>Aim OF THIS SESSION</vt:lpstr>
      <vt:lpstr>So how do we teach  Maths the foundation stage?</vt:lpstr>
      <vt:lpstr>PowerPoint Presentation</vt:lpstr>
      <vt:lpstr>What is expected of the children?</vt:lpstr>
      <vt:lpstr>PowerPoint Presentation</vt:lpstr>
      <vt:lpstr>PowerPoint Presentation</vt:lpstr>
      <vt:lpstr>What is expected of the children?</vt:lpstr>
      <vt:lpstr>PowerPoint Presentation</vt:lpstr>
      <vt:lpstr>PowerPoint Presentation</vt:lpstr>
      <vt:lpstr>PowerPoint Presentation</vt:lpstr>
      <vt:lpstr>Maths is about everyday life!</vt:lpstr>
      <vt:lpstr>Maths is fun</vt:lpstr>
      <vt:lpstr>Kitchen</vt:lpstr>
      <vt:lpstr>Shopping</vt:lpstr>
      <vt:lpstr>Gardening</vt:lpstr>
      <vt:lpstr>Pattern and shape in the environment</vt:lpstr>
      <vt:lpstr>Songs </vt:lpstr>
      <vt:lpstr>Books</vt:lpstr>
      <vt:lpstr>Water </vt:lpstr>
      <vt:lpstr>Clothes</vt:lpstr>
      <vt:lpstr>Fun websites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Years  Maths Information Meeting</dc:title>
  <dc:creator>User</dc:creator>
  <cp:lastModifiedBy>AWilliams</cp:lastModifiedBy>
  <cp:revision>34</cp:revision>
  <dcterms:created xsi:type="dcterms:W3CDTF">2017-02-26T19:10:34Z</dcterms:created>
  <dcterms:modified xsi:type="dcterms:W3CDTF">2021-11-02T09:45:29Z</dcterms:modified>
</cp:coreProperties>
</file>